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6" r:id="rId9"/>
    <p:sldId id="261" r:id="rId10"/>
    <p:sldId id="267" r:id="rId11"/>
    <p:sldId id="262" r:id="rId12"/>
    <p:sldId id="268" r:id="rId13"/>
    <p:sldId id="263" r:id="rId14"/>
    <p:sldId id="269" r:id="rId15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66DEA4D-E075-4265-993F-72E3E53BB952}" type="datetimeFigureOut">
              <a:rPr lang="zh-HK" altLang="en-US" smtClean="0"/>
              <a:t>23/10/2018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2945641-1E20-4315-A752-751234F024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HK" b="1" dirty="0"/>
              <a:t>Lecture 1: Combinatorics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76566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DC50D66-08D7-467C-A575-664011026F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7530" y="1556792"/>
            <a:ext cx="8503920" cy="4572000"/>
          </a:xfrm>
        </p:spPr>
        <p:txBody>
          <a:bodyPr/>
          <a:lstStyle/>
          <a:p>
            <a:pPr marL="514350" indent="-514350">
              <a:buFont typeface="+mj-lt"/>
              <a:buAutoNum type="arabicParenR" startAt="5"/>
            </a:pPr>
            <a:r>
              <a:rPr lang="en-US" altLang="zh-HK" dirty="0"/>
              <a:t>How many ways can a team of 5 be chosen from 20 students? </a:t>
            </a:r>
          </a:p>
          <a:p>
            <a:pPr marL="514350" indent="-514350">
              <a:buFont typeface="+mj-lt"/>
              <a:buAutoNum type="arabicParenR" startAt="5"/>
            </a:pPr>
            <a:r>
              <a:rPr lang="en-US" altLang="zh-HK" dirty="0"/>
              <a:t>How many ways can 20 students be divided into 4 groups of 5? </a:t>
            </a:r>
          </a:p>
          <a:p>
            <a:pPr marL="514350" indent="-514350">
              <a:buFont typeface="+mj-lt"/>
              <a:buAutoNum type="arabicParenR" startAt="5"/>
            </a:pPr>
            <a:r>
              <a:rPr lang="en-US" altLang="zh-HK" dirty="0"/>
              <a:t>How many How many ways can 20 students be divided into 4 groups, two having 5 members and the other two having 4 and 6 members respectively? </a:t>
            </a:r>
            <a:endParaRPr lang="zh-HK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E66E892-1B2A-4519-AA69-51C229385020}"/>
              </a:ext>
            </a:extLst>
          </p:cNvPr>
          <p:cNvSpPr txBox="1">
            <a:spLocks/>
          </p:cNvSpPr>
          <p:nvPr/>
        </p:nvSpPr>
        <p:spPr>
          <a:xfrm>
            <a:off x="317530" y="260648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TW" b="1" dirty="0"/>
              <a:t>Problems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1585021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altLang="zh-HK" b="1" dirty="0"/>
              <a:t>Inclusion-Exclusion Principle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Let |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| denote the </a:t>
                </a:r>
                <a:r>
                  <a:rPr lang="en-US" altLang="zh-HK" i="1" dirty="0"/>
                  <a:t>number of elements</a:t>
                </a:r>
                <a:r>
                  <a:rPr lang="en-US" altLang="zh-HK" dirty="0"/>
                  <a:t> in the set 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. </a:t>
                </a:r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If </a:t>
                </a:r>
                <a:r>
                  <a:rPr lang="en-US" altLang="zh-HK" i="1" dirty="0"/>
                  <a:t>A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i="1" dirty="0"/>
                  <a:t> B</a:t>
                </a:r>
                <a:r>
                  <a:rPr lang="en-US" altLang="zh-HK" dirty="0"/>
                  <a:t> = 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r>
                  <a:rPr lang="en-US" altLang="zh-HK" dirty="0"/>
                  <a:t>, then</a:t>
                </a:r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HK" dirty="0"/>
                  <a:t>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HK" i="1" dirty="0"/>
                          <m:t>A</m:t>
                        </m:r>
                        <m:r>
                          <a:rPr lang="en-US" altLang="zh-HK" b="1" i="1" dirty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m:rPr>
                            <m:nor/>
                          </m:rPr>
                          <a:rPr lang="en-US" altLang="zh-HK" i="1" dirty="0"/>
                          <m:t>B</m:t>
                        </m:r>
                      </m:e>
                    </m:d>
                  </m:oMath>
                </a14:m>
                <a:r>
                  <a:rPr lang="en-US" altLang="zh-HK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en-US" altLang="zh-HK"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TW" dirty="0"/>
                  <a:t>.</a:t>
                </a:r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HK" dirty="0"/>
                  <a:t>If 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 and </a:t>
                </a:r>
                <a:r>
                  <a:rPr lang="en-US" altLang="zh-HK" i="1" dirty="0"/>
                  <a:t>B</a:t>
                </a:r>
                <a:r>
                  <a:rPr lang="en-US" altLang="zh-HK" dirty="0"/>
                  <a:t> are not disjoint, we get the simplest form of the</a:t>
                </a:r>
                <a:r>
                  <a:rPr lang="en-US" altLang="zh-HK" b="1" dirty="0"/>
                  <a:t> Inclusion-Exclusion Principle</a:t>
                </a:r>
                <a:r>
                  <a:rPr lang="en-US" altLang="zh-HK" dirty="0"/>
                  <a:t>: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TW" dirty="0"/>
              </a:p>
              <a:p>
                <a14:m>
                  <m:oMath xmlns:m="http://schemas.openxmlformats.org/officeDocument/2006/math">
                    <m:r>
                      <a:rPr lang="en-US" altLang="zh-HK" b="0" i="1" smtClean="0">
                        <a:latin typeface="Cambria Math"/>
                      </a:rPr>
                      <m:t>                                  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HK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altLang="zh-HK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HK" dirty="0"/>
                  <a:t>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  <m:r>
                          <a:rPr lang="en-US" altLang="zh-HK" i="1">
                            <a:latin typeface="Cambria Math"/>
                          </a:rPr>
                          <m:t> ∩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HK" dirty="0"/>
                  <a:t>.</a:t>
                </a:r>
                <a:endParaRPr lang="zh-TW" altLang="zh-HK" dirty="0"/>
              </a:p>
              <a:p>
                <a:pPr marL="0" indent="0">
                  <a:buNone/>
                </a:pP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The </a:t>
                </a:r>
                <a:r>
                  <a:rPr lang="en-US" altLang="zh-HK" b="1" dirty="0"/>
                  <a:t>Inclusion-Exclusion Principle</a:t>
                </a:r>
                <a:r>
                  <a:rPr lang="en-US" altLang="zh-HK" dirty="0"/>
                  <a:t> for three sets is:</a:t>
                </a:r>
              </a:p>
              <a:p>
                <a14:m>
                  <m:oMath xmlns:m="http://schemas.openxmlformats.org/officeDocument/2006/math">
                    <m:r>
                      <a:rPr lang="en-US" altLang="zh-HK" b="0" i="1" smtClean="0">
                        <a:latin typeface="Cambria Math"/>
                      </a:rPr>
                      <m:t>                                               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altLang="zh-HK" i="1" smtClean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en-US" altLang="zh-HK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  <m:r>
                          <a:rPr lang="en-US" altLang="zh-HK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d>
                  </m:oMath>
                </a14:m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    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m:rPr>
                        <m:nor/>
                      </m:rPr>
                      <a:rPr lang="en-US" altLang="zh-HK" dirty="0"/>
                      <m:t>+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b="0" i="1" smtClean="0">
                            <a:latin typeface="Cambria Math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altLang="zh-HK" dirty="0"/>
                  <a:t> 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  <m:r>
                          <a:rPr lang="en-US" altLang="zh-HK" i="1">
                            <a:latin typeface="Cambria Math"/>
                          </a:rPr>
                          <m:t> ∩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HK" dirty="0"/>
                  <a:t>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b="0" i="1" smtClean="0">
                            <a:latin typeface="Cambria Math"/>
                          </a:rPr>
                          <m:t>𝐵</m:t>
                        </m:r>
                        <m:r>
                          <a:rPr lang="en-US" altLang="zh-HK" i="1">
                            <a:latin typeface="Cambria Math"/>
                          </a:rPr>
                          <m:t> ∩</m:t>
                        </m:r>
                        <m:r>
                          <a:rPr lang="en-US" altLang="zh-HK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altLang="zh-HK" dirty="0"/>
                  <a:t> 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b="0" i="1" smtClean="0">
                            <a:latin typeface="Cambria Math"/>
                          </a:rPr>
                          <m:t>𝐶</m:t>
                        </m:r>
                        <m:r>
                          <a:rPr lang="en-US" altLang="zh-HK" i="1">
                            <a:latin typeface="Cambria Math"/>
                          </a:rPr>
                          <m:t> ∩</m:t>
                        </m:r>
                        <m:r>
                          <a:rPr lang="en-US" altLang="zh-HK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i="1">
                            <a:latin typeface="Cambria Math"/>
                          </a:rPr>
                          <m:t>𝐴</m:t>
                        </m:r>
                        <m:r>
                          <a:rPr lang="en-US" altLang="zh-HK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altLang="zh-HK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𝐶</m:t>
                        </m:r>
                        <m:r>
                          <a:rPr lang="en-US" altLang="zh-HK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altLang="zh-HK" dirty="0"/>
                  <a:t>.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860" t="-2267" r="-430" b="-1200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7684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/>
            <a:r>
              <a:rPr lang="en-US" altLang="zh-HK" b="1" dirty="0"/>
              <a:t>Inclusion-Exclusion Principle for 3 sets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For three sets, the Inclusion-Exclusion Principle reads </a:t>
                </a:r>
              </a:p>
              <a:p>
                <a:pPr marL="0" indent="0">
                  <a:buNone/>
                </a:pPr>
                <a:endParaRPr lang="en-US" altLang="zh-HK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i="1">
                            <a:latin typeface="Cambria Math"/>
                          </a:rPr>
                          <m:t>𝐴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altLang="zh-HK" sz="3200" i="1" smtClean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en-US" altLang="zh-HK" sz="3200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  <m:r>
                          <a:rPr lang="en-US" altLang="zh-HK" sz="32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altLang="zh-HK" sz="32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i="1" dirty="0">
                            <a:latin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sz="3200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m:rPr>
                        <m:nor/>
                      </m:rPr>
                      <a:rPr lang="en-US" altLang="zh-HK" sz="3200" dirty="0"/>
                      <m:t>+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b="0" i="1" smtClean="0">
                            <a:latin typeface="Cambria Math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altLang="zh-HK" sz="3200" dirty="0"/>
                  <a:t> 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i="1">
                            <a:latin typeface="Cambria Math"/>
                          </a:rPr>
                          <m:t>𝐴</m:t>
                        </m:r>
                        <m:r>
                          <a:rPr lang="en-US" altLang="zh-HK" sz="3200" i="1">
                            <a:latin typeface="Cambria Math"/>
                          </a:rPr>
                          <m:t> ∩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HK" sz="3200" dirty="0"/>
                  <a:t>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b="0" i="1" smtClean="0">
                            <a:latin typeface="Cambria Math"/>
                          </a:rPr>
                          <m:t>𝐵</m:t>
                        </m:r>
                        <m:r>
                          <a:rPr lang="en-US" altLang="zh-HK" sz="3200" i="1">
                            <a:latin typeface="Cambria Math"/>
                          </a:rPr>
                          <m:t> ∩</m:t>
                        </m:r>
                        <m:r>
                          <a:rPr lang="en-US" altLang="zh-HK" sz="3200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altLang="zh-HK" sz="3200" dirty="0"/>
                  <a:t> -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b="0" i="1" smtClean="0">
                            <a:latin typeface="Cambria Math"/>
                          </a:rPr>
                          <m:t>𝐶</m:t>
                        </m:r>
                        <m:r>
                          <a:rPr lang="en-US" altLang="zh-HK" sz="3200" i="1">
                            <a:latin typeface="Cambria Math"/>
                          </a:rPr>
                          <m:t> ∩</m:t>
                        </m:r>
                        <m:r>
                          <a:rPr lang="en-US" altLang="zh-HK" sz="3200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sz="3200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HK" sz="3200" i="1">
                            <a:latin typeface="Cambria Math"/>
                          </a:rPr>
                          <m:t>𝐴</m:t>
                        </m:r>
                        <m:r>
                          <a:rPr lang="en-US" altLang="zh-HK" sz="3200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altLang="zh-HK" sz="3200" i="1" smtClean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𝐶</m:t>
                        </m:r>
                        <m:r>
                          <a:rPr lang="en-US" altLang="zh-HK" sz="3200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altLang="zh-HK" sz="3200" dirty="0"/>
                  <a:t>.</a:t>
                </a:r>
                <a:endParaRPr lang="zh-TW" altLang="zh-HK" sz="3200" dirty="0"/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864" t="-1333" r="-71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352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fontAlgn="base"/>
            <a:r>
              <a:rPr lang="en-US" altLang="zh-HK" sz="2400" b="1" dirty="0"/>
              <a:t>Inclusion-Exclusion Principle : Generalization</a:t>
            </a:r>
            <a:endParaRPr lang="zh-TW" altLang="zh-HK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HK" dirty="0"/>
                  <a:t>For 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 different sets 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dirty="0"/>
                  <a:t>, the </a:t>
                </a:r>
                <a:r>
                  <a:rPr lang="en-US" altLang="zh-HK" b="1" dirty="0"/>
                  <a:t>Inclusion-Exclusion Principle</a:t>
                </a:r>
                <a:r>
                  <a:rPr lang="en-US" altLang="zh-HK" dirty="0"/>
                  <a:t> can be written as:</a:t>
                </a:r>
                <a:endParaRPr lang="zh-TW" altLang="zh-HK" dirty="0"/>
              </a:p>
              <a:p>
                <a:pPr>
                  <a:lnSpc>
                    <a:spcPct val="150000"/>
                  </a:lnSpc>
                </a:pPr>
                <a:r>
                  <a:rPr lang="en-US" altLang="zh-HK" sz="2800" dirty="0"/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⋃"/>
                            <m:ctrlPr>
                              <a:rPr lang="en-US" altLang="zh-HK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HK" sz="24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altLang="zh-HK" sz="2400" b="0" i="1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HK" sz="2400" b="0" i="1" smtClean="0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HK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r>
                  <a:rPr lang="zh-HK" altLang="en-US" sz="2800" dirty="0"/>
                  <a:t> </a:t>
                </a:r>
                <a:r>
                  <a:rPr lang="en-US" altLang="zh-HK" sz="2800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altLang="zh-HK" sz="2400" i="1" dirty="0" smtClean="0">
                            <a:latin typeface="Cambria Math"/>
                          </a:rPr>
                          <m:t>𝑖</m:t>
                        </m:r>
                        <m:r>
                          <a:rPr lang="en-US" altLang="zh-HK" sz="240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HK" sz="2400" i="1" dirty="0" smtClean="0">
                            <a:latin typeface="Cambria Math"/>
                          </a:rPr>
                          <m:t>𝑛</m:t>
                        </m:r>
                      </m:sup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zh-HK" altLang="en-US" sz="2800" dirty="0"/>
                  <a:t>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</a:rPr>
                      <m:t>−</m:t>
                    </m:r>
                    <m:r>
                      <a:rPr lang="en-US" altLang="zh-HK" sz="2400" b="0" i="0" dirty="0" smtClean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HK" sz="2400" b="0" i="1" dirty="0" smtClean="0">
                            <a:latin typeface="Cambria Math"/>
                          </a:rPr>
                          <m:t>1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HK" sz="2400" i="1" dirty="0" smtClean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zh-HK" altLang="en-US" sz="2800" dirty="0"/>
                  <a:t> </a:t>
                </a:r>
                <a:r>
                  <a:rPr lang="en-US" altLang="zh-HK" sz="2800" dirty="0"/>
                  <a:t>			 	               +</a:t>
                </a:r>
                <a14:m>
                  <m:oMath xmlns:m="http://schemas.openxmlformats.org/officeDocument/2006/math">
                    <m:r>
                      <a:rPr lang="en-US" altLang="zh-HK" sz="2400" dirty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HK" sz="2400" i="1" dirty="0">
                            <a:latin typeface="Cambria Math"/>
                          </a:rPr>
                          <m:t>1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altLang="zh-HK" sz="2400" b="0" i="1" dirty="0" smtClean="0">
                            <a:latin typeface="Cambria Math"/>
                            <a:ea typeface="Cambria Math"/>
                          </a:rPr>
                          <m:t>𝑘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altLang="zh-HK" sz="2400" i="1" dirty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altLang="zh-HK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i="1" dirty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HK" sz="2400" i="1" dirty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zh-HK" sz="2400" i="1" dirty="0">
                                <a:latin typeface="Cambria Math"/>
                                <a:ea typeface="Cambria Math"/>
                              </a:rPr>
                              <m:t>∩</m:t>
                            </m:r>
                            <m:sSub>
                              <m:sSubPr>
                                <m:ctrlPr>
                                  <a:rPr lang="en-US" altLang="zh-HK" sz="2400" i="1" dirty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i="1" dirty="0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altLang="zh-HK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HK" sz="2800" dirty="0"/>
                  <a:t>		 </a:t>
                </a:r>
                <a14:m>
                  <m:oMath xmlns:m="http://schemas.openxmlformats.org/officeDocument/2006/math">
                    <m:r>
                      <a:rPr lang="en-US" altLang="zh-HK" sz="2400" b="0" i="0" dirty="0" smtClean="0">
                        <a:latin typeface="Cambria Math"/>
                      </a:rPr>
                      <m:t>                  </m:t>
                    </m:r>
                    <m:r>
                      <a:rPr lang="en-US" altLang="zh-HK" sz="2400" i="1" dirty="0">
                        <a:latin typeface="Cambria Math"/>
                      </a:rPr>
                      <m:t>−</m:t>
                    </m:r>
                  </m:oMath>
                </a14:m>
                <a:r>
                  <a:rPr lang="en-US" altLang="zh-HK" sz="2400" dirty="0"/>
                  <a:t> …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HK" sz="2400" b="0" i="1" dirty="0" smtClean="0">
                            <a:latin typeface="Cambria Math"/>
                          </a:rPr>
                          <m:t>(−1)</m:t>
                        </m:r>
                      </m:e>
                      <m:sup>
                        <m:r>
                          <a:rPr lang="en-US" altLang="zh-HK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altLang="zh-HK" sz="24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zh-HK" alt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⋂"/>
                            <m:ctrlPr>
                              <a:rPr lang="en-US" altLang="zh-HK" sz="2400" i="1" dirty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HK" sz="2400" b="0" i="1" dirty="0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altLang="zh-HK" sz="2400" b="0" i="1" dirty="0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HK" sz="2400" b="0" i="1" dirty="0" smtClean="0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HK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HK" sz="2400" b="0" i="1" dirty="0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altLang="zh-HK" sz="2400" b="0" i="1" dirty="0" smtClean="0">
                        <a:latin typeface="Cambria Math"/>
                      </a:rPr>
                      <m:t> .</m:t>
                    </m:r>
                  </m:oMath>
                </a14:m>
                <a:endParaRPr lang="zh-HK" altLang="en-US" sz="2400" dirty="0"/>
              </a:p>
            </p:txBody>
          </p:sp>
        </mc:Choice>
        <mc:Fallback xmlns=""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362" t="-1333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619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DC50D66-08D7-467C-A575-664011026F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7530" y="1556792"/>
            <a:ext cx="8503920" cy="4572000"/>
          </a:xfrm>
        </p:spPr>
        <p:txBody>
          <a:bodyPr/>
          <a:lstStyle/>
          <a:p>
            <a:pPr marL="514350" indent="-514350">
              <a:buFont typeface="+mj-lt"/>
              <a:buAutoNum type="arabicParenR" startAt="8"/>
            </a:pPr>
            <a:r>
              <a:rPr lang="en-US" altLang="zh-HK" dirty="0"/>
              <a:t>How many ways can 20 students be divided into 5 groups of variable size?</a:t>
            </a:r>
          </a:p>
          <a:p>
            <a:pPr marL="514350" indent="-514350">
              <a:buFont typeface="+mj-lt"/>
              <a:buAutoNum type="arabicParenR" startAt="8"/>
            </a:pPr>
            <a:r>
              <a:rPr lang="en-US" altLang="zh-HK"/>
              <a:t>How </a:t>
            </a:r>
            <a:r>
              <a:rPr lang="en-US" altLang="zh-HK" dirty="0"/>
              <a:t>many ways can the exam scripts of 20 students be distributed among themselves, with at least one student getting his/her own script? </a:t>
            </a:r>
          </a:p>
          <a:p>
            <a:pPr marL="514350" indent="-514350">
              <a:buFont typeface="+mj-lt"/>
              <a:buAutoNum type="arabicParenR" startAt="8"/>
            </a:pPr>
            <a:r>
              <a:rPr lang="en-US" altLang="zh-HK"/>
              <a:t>How </a:t>
            </a:r>
            <a:r>
              <a:rPr lang="en-US" altLang="zh-HK" dirty="0"/>
              <a:t>many ways can the exam scripts of 20 students be distributed among themselves, so that no one gets his/her own script? </a:t>
            </a:r>
            <a:endParaRPr lang="zh-HK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E66E892-1B2A-4519-AA69-51C229385020}"/>
              </a:ext>
            </a:extLst>
          </p:cNvPr>
          <p:cNvSpPr txBox="1">
            <a:spLocks/>
          </p:cNvSpPr>
          <p:nvPr/>
        </p:nvSpPr>
        <p:spPr>
          <a:xfrm>
            <a:off x="317530" y="260648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TW" b="1" dirty="0"/>
              <a:t>Problems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116878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HK" b="1" dirty="0"/>
              <a:t>The Sum Rule</a:t>
            </a:r>
            <a:endParaRPr lang="zh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If there are n(A) ways to do A and n(B) ways to do B, A and B being distinct, then the total number of ways to do A </a:t>
                </a:r>
                <a:r>
                  <a:rPr lang="en-US" altLang="zh-HK" i="1" dirty="0"/>
                  <a:t>or</a:t>
                </a:r>
                <a:r>
                  <a:rPr lang="en-US" altLang="zh-HK" dirty="0"/>
                  <a:t> B is </a:t>
                </a:r>
              </a:p>
              <a:p>
                <a:pPr marL="0" indent="0" algn="ctr">
                  <a:buNone/>
                </a:pPr>
                <a:r>
                  <a:rPr lang="en-US" altLang="zh-HK" dirty="0"/>
                  <a:t>n(A) + n(B).</a:t>
                </a:r>
                <a:endParaRPr lang="zh-TW" altLang="zh-HK" dirty="0"/>
              </a:p>
              <a:p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i="1" dirty="0"/>
                  <a:t>Generalization: 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There are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 +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 + … +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HK" dirty="0"/>
                  <a:t>) ways to 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, … 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HK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HK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HK" dirty="0"/>
                  <a:t>s being all distinct. 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 </a:t>
                </a:r>
                <a:endParaRPr lang="zh-TW" altLang="zh-HK" dirty="0"/>
              </a:p>
              <a:p>
                <a:pPr marL="0" indent="0">
                  <a:buNone/>
                </a:pPr>
                <a:endParaRPr lang="zh-HK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362" t="-1333" r="-136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36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HK" b="1" dirty="0"/>
              <a:t>The Sum Rule </a:t>
            </a:r>
            <a:r>
              <a:rPr lang="en-US" altLang="zh-HK" dirty="0"/>
              <a:t>(</a:t>
            </a:r>
            <a:r>
              <a:rPr lang="en-US" altLang="zh-HK" i="1" dirty="0"/>
              <a:t>Alternative Expression)</a:t>
            </a:r>
            <a:endParaRPr lang="zh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For </a:t>
                </a:r>
                <a:r>
                  <a:rPr lang="en-US" altLang="zh-HK" i="1" dirty="0" err="1"/>
                  <a:t>i</a:t>
                </a:r>
                <a:r>
                  <a:rPr lang="en-US" altLang="zh-HK" dirty="0"/>
                  <a:t> = 1, 2, …, k, 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denote the </a:t>
                </a:r>
                <a:r>
                  <a:rPr lang="en-US" altLang="zh-HK" i="1" dirty="0"/>
                  <a:t>number of elements</a:t>
                </a:r>
                <a:r>
                  <a:rPr lang="en-US" altLang="zh-HK" dirty="0"/>
                  <a:t> in the set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dirty="0"/>
                  <a:t>.</a:t>
                </a:r>
              </a:p>
              <a:p>
                <a:pPr marL="0" indent="0">
                  <a:buNone/>
                </a:pP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If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 smtClean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dirty="0"/>
                  <a:t> 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j</a:t>
                </a:r>
                <a:r>
                  <a:rPr lang="en-US" altLang="zh-HK" dirty="0"/>
                  <a:t> =</a:t>
                </a:r>
                <a:r>
                  <a:rPr lang="en-US" altLang="zh-HK" i="1" dirty="0"/>
                  <a:t> Ø</a:t>
                </a:r>
                <a:r>
                  <a:rPr lang="en-US" altLang="zh-HK" dirty="0"/>
                  <a:t>, for any </a:t>
                </a:r>
                <a:r>
                  <a:rPr lang="en-US" altLang="zh-HK" i="1" dirty="0" err="1"/>
                  <a:t>i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j</a:t>
                </a:r>
                <a:r>
                  <a:rPr lang="en-US" altLang="zh-HK" dirty="0"/>
                  <a:t>, then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altLang="zh-HK" b="1" i="1" dirty="0">
                            <a:latin typeface="Cambria Math"/>
                            <a:ea typeface="Cambria Math"/>
                          </a:rPr>
                          <m:t>∪</m:t>
                        </m:r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altLang="zh-HK" b="0" i="1" dirty="0" smtClean="0">
                            <a:latin typeface="Cambria Math"/>
                          </a:rPr>
                          <m:t>…</m:t>
                        </m:r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i="1" dirty="0"/>
                  <a:t> </a:t>
                </a:r>
                <a:r>
                  <a:rPr lang="en-US" altLang="zh-HK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+ …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b="0" i="1" dirty="0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</a:t>
                </a:r>
                <a:endParaRPr lang="zh-TW" altLang="zh-HK" dirty="0"/>
              </a:p>
              <a:p>
                <a:endParaRPr lang="zh-HK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362" t="-1333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6754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altLang="zh-HK" b="1" dirty="0"/>
              <a:t>The Product Rule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If there are n(A) ways to do A and n(B) ways to do B, then the number of ways to do A </a:t>
                </a:r>
                <a:r>
                  <a:rPr lang="en-US" altLang="zh-HK" i="1" dirty="0"/>
                  <a:t>and</a:t>
                </a:r>
                <a:r>
                  <a:rPr lang="en-US" altLang="zh-HK" dirty="0"/>
                  <a:t> B is 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                                         n(A) × n(B).</a:t>
                </a:r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This is true if the number of ways of doing A and B are independent, i.e., the number of choices for doing B is the same regardless of which choice you made for A.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 </a:t>
                </a:r>
              </a:p>
              <a:p>
                <a:pPr marL="0" indent="0">
                  <a:buNone/>
                </a:pPr>
                <a:r>
                  <a:rPr lang="en-US" altLang="zh-HK" i="1" dirty="0"/>
                  <a:t>Generalization</a:t>
                </a:r>
                <a:r>
                  <a:rPr lang="en-US" altLang="zh-HK" dirty="0"/>
                  <a:t>:</a:t>
                </a:r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There are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 ×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 × …× 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sub>
                    </m:sSub>
                  </m:oMath>
                </a14:m>
                <a:r>
                  <a:rPr lang="en-US" altLang="zh-HK" dirty="0"/>
                  <a:t>) ways to 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 , …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sub>
                    </m:sSub>
                  </m:oMath>
                </a14:m>
                <a:r>
                  <a:rPr lang="en-US" altLang="zh-HK" dirty="0"/>
                  <a:t> .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219" t="-2800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746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altLang="zh-HK" b="1" dirty="0"/>
              <a:t>The Product Rule </a:t>
            </a:r>
            <a:r>
              <a:rPr lang="en-US" altLang="zh-HK" dirty="0"/>
              <a:t>(</a:t>
            </a:r>
            <a:r>
              <a:rPr lang="en-US" altLang="zh-HK" i="1" dirty="0"/>
              <a:t>Alternative Expression)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Let 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 × </a:t>
                </a:r>
                <a:r>
                  <a:rPr lang="en-US" altLang="zh-HK" i="1" dirty="0"/>
                  <a:t>B</a:t>
                </a:r>
                <a:r>
                  <a:rPr lang="en-US" altLang="zh-HK" dirty="0"/>
                  <a:t> denote the set of all </a:t>
                </a:r>
                <a:r>
                  <a:rPr lang="en-US" altLang="zh-HK" i="1" dirty="0"/>
                  <a:t>ordered pairs </a:t>
                </a:r>
                <a:r>
                  <a:rPr lang="en-US" altLang="zh-HK" dirty="0"/>
                  <a:t>(a, b), with a in 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 and b in </a:t>
                </a:r>
                <a:r>
                  <a:rPr lang="en-US" altLang="zh-HK" i="1" dirty="0"/>
                  <a:t>B</a:t>
                </a:r>
                <a:r>
                  <a:rPr lang="en-US" altLang="zh-HK" dirty="0"/>
                  <a:t>.  Then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   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HK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i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dirty="0"/>
                          <m:t>× </m:t>
                        </m:r>
                        <m:r>
                          <m:rPr>
                            <m:nor/>
                          </m:rPr>
                          <a:rPr lang="en-US" altLang="zh-HK" i="1" dirty="0"/>
                          <m:t>B</m:t>
                        </m:r>
                      </m:e>
                    </m:d>
                  </m:oMath>
                </a14:m>
                <a:r>
                  <a:rPr lang="en-US" altLang="zh-HK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altLang="zh-HK" dirty="0"/>
                  <a:t> ×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𝐵</m:t>
                        </m:r>
                      </m:e>
                    </m:d>
                  </m:oMath>
                </a14:m>
                <a:r>
                  <a:rPr lang="en-US" altLang="zh-HK" dirty="0"/>
                  <a:t>.</a:t>
                </a:r>
                <a:endParaRPr lang="zh-TW" altLang="zh-HK" dirty="0"/>
              </a:p>
              <a:p>
                <a:pPr marL="0" indent="0">
                  <a:buNone/>
                </a:pP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i="1" dirty="0"/>
                  <a:t>Generally</a:t>
                </a:r>
                <a:r>
                  <a:rPr lang="en-US" altLang="zh-HK" dirty="0"/>
                  <a:t>,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If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:r>
                  <a:rPr lang="en-US" altLang="zh-HK" dirty="0"/>
                  <a:t>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 × … 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HK" i="1" baseline="-25000" dirty="0"/>
                  <a:t> </a:t>
                </a:r>
                <a:r>
                  <a:rPr lang="en-US" altLang="zh-HK" dirty="0"/>
                  <a:t>denotes the set of all </a:t>
                </a:r>
                <a:r>
                  <a:rPr lang="en-US" altLang="zh-HK" i="1" dirty="0"/>
                  <a:t>ordered n-tuples </a:t>
                </a:r>
                <a:r>
                  <a:rPr lang="en-US" altLang="zh-HK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b="0" i="1" dirty="0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HK" dirty="0"/>
                  <a:t>),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HK" b="0" i="1" dirty="0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HK" dirty="0"/>
                  <a:t> in</a:t>
                </a:r>
                <a14:m>
                  <m:oMath xmlns:m="http://schemas.openxmlformats.org/officeDocument/2006/math">
                    <m:r>
                      <a:rPr lang="en-US" altLang="zh-HK" b="0" i="0" dirty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zh-HK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HK" dirty="0"/>
                  <a:t>, then</a:t>
                </a:r>
                <a:endParaRPr lang="zh-TW" altLang="zh-HK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altLang="zh-HK" b="0" i="1" smtClean="0">
                        <a:latin typeface="Cambria Math"/>
                      </a:rPr>
                      <m:t>           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zh-HK" baseline="-25000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dirty="0"/>
                          <m:t>× </m:t>
                        </m:r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TW" i="1" dirty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zh-HK" dirty="0"/>
                          <m:t> × … × </m:t>
                        </m:r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zh-HK" baseline="-25000" dirty="0"/>
                          <m:t> </m:t>
                        </m:r>
                      </m:e>
                    </m:d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dirty="0"/>
                      <m:t>×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dirty="0"/>
                      <m:t>×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dirty="0"/>
                      <m:t>… × </m:t>
                    </m:r>
                    <m:d>
                      <m:dPr>
                        <m:begChr m:val="|"/>
                        <m:endChr m:val="|"/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HK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zh-HK" b="0" i="1" dirty="0" smtClean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HK" dirty="0"/>
                  <a:t> </a:t>
                </a:r>
                <a:endParaRPr lang="zh-HK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362" t="-1333" r="-2079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729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DC50D66-08D7-467C-A575-664011026F4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altLang="zh-HK" dirty="0"/>
              <a:t>How many ways can 20 students choose to join 5 clubs, each student joining one club? </a:t>
            </a:r>
          </a:p>
          <a:p>
            <a:pPr marL="514350" indent="-514350">
              <a:buFont typeface="+mj-lt"/>
              <a:buAutoNum type="arabicParenR"/>
            </a:pPr>
            <a:endParaRPr lang="en-US" altLang="zh-HK" dirty="0"/>
          </a:p>
          <a:p>
            <a:pPr marL="514350" indent="-514350">
              <a:buFont typeface="+mj-lt"/>
              <a:buAutoNum type="arabicParenR"/>
            </a:pPr>
            <a:r>
              <a:rPr lang="en-US" altLang="zh-HK" dirty="0"/>
              <a:t> How many ways can 20 students choose to join 5 clubs, with no restrictions? </a:t>
            </a:r>
            <a:endParaRPr lang="zh-HK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E66E892-1B2A-4519-AA69-51C229385020}"/>
              </a:ext>
            </a:extLst>
          </p:cNvPr>
          <p:cNvSpPr txBox="1">
            <a:spLocks/>
          </p:cNvSpPr>
          <p:nvPr/>
        </p:nvSpPr>
        <p:spPr>
          <a:xfrm>
            <a:off x="317530" y="260648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TW" b="1" dirty="0"/>
              <a:t>Problems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3845197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altLang="zh-HK" b="1" dirty="0"/>
              <a:t>Permutation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The number of ways to arrange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 distinct objects in order is </a:t>
                </a:r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                                       P(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) =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!</a:t>
                </a:r>
                <a:endParaRPr lang="zh-TW" altLang="zh-HK" dirty="0"/>
              </a:p>
              <a:p>
                <a:pPr marL="0" indent="0">
                  <a:buNone/>
                </a:pP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The number of ways to arrange </a:t>
                </a:r>
                <a:r>
                  <a:rPr lang="en-US" altLang="zh-HK" i="1" dirty="0"/>
                  <a:t>k</a:t>
                </a:r>
                <a:r>
                  <a:rPr lang="en-US" altLang="zh-HK" dirty="0"/>
                  <a:t> items from a set of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 in order is</a:t>
                </a:r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           P(</a:t>
                </a:r>
                <a:r>
                  <a:rPr lang="en-US" altLang="zh-HK" i="1" dirty="0"/>
                  <a:t>n, k</a:t>
                </a:r>
                <a:r>
                  <a:rPr lang="en-US" altLang="zh-HK" dirty="0"/>
                  <a:t>)</a:t>
                </a:r>
                <a:r>
                  <a:rPr lang="en-US" altLang="zh-HK" i="1" dirty="0"/>
                  <a:t> = n</a:t>
                </a:r>
                <a:r>
                  <a:rPr lang="en-US" altLang="zh-HK" dirty="0"/>
                  <a:t>(</a:t>
                </a:r>
                <a:r>
                  <a:rPr lang="en-US" altLang="zh-HK" i="1" dirty="0"/>
                  <a:t>n - </a:t>
                </a:r>
                <a:r>
                  <a:rPr lang="en-US" altLang="zh-HK" dirty="0"/>
                  <a:t>1)(</a:t>
                </a:r>
                <a:r>
                  <a:rPr lang="en-US" altLang="zh-HK" i="1" dirty="0"/>
                  <a:t>n - </a:t>
                </a:r>
                <a:r>
                  <a:rPr lang="en-US" altLang="zh-HK" dirty="0"/>
                  <a:t>2)</a:t>
                </a:r>
                <a:r>
                  <a:rPr lang="en-US" altLang="zh-HK" i="1" dirty="0"/>
                  <a:t>…</a:t>
                </a:r>
                <a:r>
                  <a:rPr lang="en-US" altLang="zh-HK" dirty="0"/>
                  <a:t>(</a:t>
                </a:r>
                <a:r>
                  <a:rPr lang="en-US" altLang="zh-HK" i="1" dirty="0"/>
                  <a:t>n - k + </a:t>
                </a:r>
                <a:r>
                  <a:rPr lang="en-US" altLang="zh-HK" dirty="0"/>
                  <a:t>1),  or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                                      P(</a:t>
                </a:r>
                <a:r>
                  <a:rPr lang="en-US" altLang="zh-HK" i="1" dirty="0"/>
                  <a:t>n, k</a:t>
                </a:r>
                <a:r>
                  <a:rPr lang="en-US" altLang="zh-HK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HK" i="1">
                            <a:latin typeface="Cambria Math"/>
                          </a:rPr>
                          <m:t>𝑛</m:t>
                        </m:r>
                        <m:r>
                          <a:rPr lang="en-US" altLang="zh-HK" i="1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altLang="zh-HK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HK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altLang="zh-HK" i="1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HK" i="1">
                                <a:latin typeface="Cambria Math"/>
                              </a:rPr>
                              <m:t>𝑘</m:t>
                            </m:r>
                          </m:e>
                        </m:d>
                        <m:r>
                          <a:rPr lang="en-US" altLang="zh-HK" i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altLang="zh-HK" dirty="0"/>
                  <a:t> .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219" t="-1200" r="-200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70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DC50D66-08D7-467C-A575-664011026F4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3"/>
            </a:pPr>
            <a:r>
              <a:rPr lang="en-US" altLang="zh-HK" dirty="0"/>
              <a:t>How many ways can 20 students sit in a row? </a:t>
            </a:r>
          </a:p>
          <a:p>
            <a:pPr marL="514350" indent="-514350">
              <a:buFont typeface="+mj-lt"/>
              <a:buAutoNum type="arabicParenR" startAt="3"/>
            </a:pPr>
            <a:endParaRPr lang="en-US" altLang="zh-HK" dirty="0"/>
          </a:p>
          <a:p>
            <a:pPr marL="514350" indent="-514350">
              <a:buFont typeface="+mj-lt"/>
              <a:buAutoNum type="arabicParenR" startAt="3"/>
            </a:pPr>
            <a:r>
              <a:rPr lang="en-US" altLang="zh-HK" dirty="0"/>
              <a:t>How many ways can an executive committee of 5 distinct posts be chosen from 20 students? </a:t>
            </a:r>
            <a:endParaRPr lang="zh-HK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E66E892-1B2A-4519-AA69-51C229385020}"/>
              </a:ext>
            </a:extLst>
          </p:cNvPr>
          <p:cNvSpPr txBox="1">
            <a:spLocks/>
          </p:cNvSpPr>
          <p:nvPr/>
        </p:nvSpPr>
        <p:spPr>
          <a:xfrm>
            <a:off x="317530" y="260648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TW" b="1" dirty="0"/>
              <a:t>Problems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1477124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altLang="zh-HK" b="1" dirty="0"/>
              <a:t>Combination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The number of ways to choose </a:t>
                </a:r>
                <a:r>
                  <a:rPr lang="en-US" altLang="zh-HK" i="1" dirty="0"/>
                  <a:t>k</a:t>
                </a:r>
                <a:r>
                  <a:rPr lang="en-US" altLang="zh-HK" dirty="0"/>
                  <a:t> items from a set of </a:t>
                </a:r>
                <a:r>
                  <a:rPr lang="en-US" altLang="zh-HK" i="1" dirty="0"/>
                  <a:t>n</a:t>
                </a:r>
                <a:r>
                  <a:rPr lang="en-US" altLang="zh-HK" dirty="0"/>
                  <a:t> is:</a:t>
                </a:r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/>
                  <a:t>                           C(</a:t>
                </a:r>
                <a:r>
                  <a:rPr lang="en-US" altLang="zh-HK" i="1" dirty="0"/>
                  <a:t>n, k</a:t>
                </a:r>
                <a:r>
                  <a:rPr lang="en-US" altLang="zh-HK" dirty="0"/>
                  <a:t>)</a:t>
                </a:r>
                <a:r>
                  <a:rPr lang="en-US" altLang="zh-HK" i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HK" i="1">
                            <a:latin typeface="Cambria Math"/>
                          </a:rPr>
                          <m:t>𝑛</m:t>
                        </m:r>
                        <m:r>
                          <a:rPr lang="en-US" altLang="zh-HK" i="1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altLang="zh-HK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HK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altLang="zh-HK" i="1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HK" i="1">
                                <a:latin typeface="Cambria Math"/>
                              </a:rPr>
                              <m:t>𝑘</m:t>
                            </m:r>
                          </m:e>
                        </m:d>
                        <m:r>
                          <a:rPr lang="en-US" altLang="zh-HK" i="1">
                            <a:latin typeface="Cambria Math"/>
                          </a:rPr>
                          <m:t>!</m:t>
                        </m:r>
                        <m:r>
                          <a:rPr lang="en-US" altLang="zh-HK" i="1">
                            <a:latin typeface="Cambria Math"/>
                          </a:rPr>
                          <m:t>𝑘</m:t>
                        </m:r>
                        <m:r>
                          <a:rPr lang="en-US" altLang="zh-HK" i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altLang="zh-TW" dirty="0"/>
                  <a:t> .</a:t>
                </a:r>
                <a:endParaRPr lang="zh-TW" altLang="zh-HK" dirty="0"/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362" t="-1333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1503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908</TotalTime>
  <Words>487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微軟正黑體</vt:lpstr>
      <vt:lpstr>新細明體</vt:lpstr>
      <vt:lpstr>Cambria Math</vt:lpstr>
      <vt:lpstr>Georgia</vt:lpstr>
      <vt:lpstr>Wingdings</vt:lpstr>
      <vt:lpstr>Wingdings 2</vt:lpstr>
      <vt:lpstr>市鎮</vt:lpstr>
      <vt:lpstr>Lecture 1: Combinatorics</vt:lpstr>
      <vt:lpstr>The Sum Rule</vt:lpstr>
      <vt:lpstr>The Sum Rule (Alternative Expression)</vt:lpstr>
      <vt:lpstr>The Product Rule</vt:lpstr>
      <vt:lpstr>The Product Rule (Alternative Expression)</vt:lpstr>
      <vt:lpstr>PowerPoint Presentation</vt:lpstr>
      <vt:lpstr>Permutation</vt:lpstr>
      <vt:lpstr>PowerPoint Presentation</vt:lpstr>
      <vt:lpstr>Combination</vt:lpstr>
      <vt:lpstr>PowerPoint Presentation</vt:lpstr>
      <vt:lpstr>Inclusion-Exclusion Principle</vt:lpstr>
      <vt:lpstr>Inclusion-Exclusion Principle for 3 sets</vt:lpstr>
      <vt:lpstr>Inclusion-Exclusion Principle : Generalization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Combinatorics</dc:title>
  <dc:creator>KL</dc:creator>
  <cp:lastModifiedBy>lfcheung</cp:lastModifiedBy>
  <cp:revision>13</cp:revision>
  <dcterms:created xsi:type="dcterms:W3CDTF">2017-09-09T11:03:11Z</dcterms:created>
  <dcterms:modified xsi:type="dcterms:W3CDTF">2018-10-23T06:14:18Z</dcterms:modified>
</cp:coreProperties>
</file>